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64" r:id="rId3"/>
    <p:sldId id="265" r:id="rId4"/>
    <p:sldId id="287" r:id="rId5"/>
    <p:sldId id="266" r:id="rId6"/>
    <p:sldId id="267" r:id="rId7"/>
    <p:sldId id="268" r:id="rId8"/>
    <p:sldId id="272" r:id="rId9"/>
    <p:sldId id="269" r:id="rId10"/>
    <p:sldId id="270" r:id="rId11"/>
    <p:sldId id="271" r:id="rId12"/>
    <p:sldId id="278" r:id="rId13"/>
    <p:sldId id="273" r:id="rId14"/>
    <p:sldId id="274" r:id="rId15"/>
    <p:sldId id="275" r:id="rId16"/>
    <p:sldId id="282" r:id="rId17"/>
    <p:sldId id="277" r:id="rId18"/>
    <p:sldId id="258" r:id="rId19"/>
    <p:sldId id="261" r:id="rId20"/>
    <p:sldId id="260" r:id="rId21"/>
    <p:sldId id="283" r:id="rId22"/>
    <p:sldId id="259" r:id="rId23"/>
    <p:sldId id="257" r:id="rId24"/>
    <p:sldId id="276" r:id="rId25"/>
  </p:sldIdLst>
  <p:sldSz cx="9144000" cy="5143500" type="screen16x9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43" autoAdjust="0"/>
  </p:normalViewPr>
  <p:slideViewPr>
    <p:cSldViewPr>
      <p:cViewPr>
        <p:scale>
          <a:sx n="68" d="100"/>
          <a:sy n="68" d="100"/>
        </p:scale>
        <p:origin x="-2796" y="-117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95C08-4DE5-48AB-BCD5-8251215904C4}" type="datetimeFigureOut">
              <a:rPr lang="uk-UA" smtClean="0"/>
              <a:t>30.03.2022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2FA46-D6B4-4DAC-8159-4F84465225D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046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FA46-D6B4-4DAC-8159-4F84465225D0}" type="slidenum">
              <a:rPr lang="uk-UA" smtClean="0"/>
              <a:t>15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30.03.2022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document/d/13BbCdqXknO6pyDlkafQ2wbhAyj7H-R_O/ed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3464" y="267494"/>
            <a:ext cx="6910536" cy="864096"/>
          </a:xfrm>
        </p:spPr>
        <p:txBody>
          <a:bodyPr>
            <a:noAutofit/>
          </a:bodyPr>
          <a:lstStyle/>
          <a:p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Луцький кооперативний фаховий коледж</a:t>
            </a: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200" b="1" dirty="0">
                <a:latin typeface="Times New Roman" pitchFamily="18" charset="0"/>
                <a:cs typeface="Times New Roman" pitchFamily="18" charset="0"/>
              </a:rPr>
              <a:t>Львівського торговельно-економічного університету</a:t>
            </a:r>
            <a:br>
              <a:rPr lang="uk-UA" sz="2200" b="1" dirty="0">
                <a:latin typeface="Times New Roman" pitchFamily="18" charset="0"/>
                <a:cs typeface="Times New Roman" pitchFamily="18" charset="0"/>
              </a:rPr>
            </a:b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139952" y="1419622"/>
            <a:ext cx="4712568" cy="1998222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викладача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першої категорії </a:t>
            </a:r>
            <a:endPara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Ляшук</a:t>
            </a:r>
            <a:endParaRPr lang="uk-UA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Ольги Степанівни</a:t>
            </a:r>
          </a:p>
          <a:p>
            <a:endParaRPr lang="uk-UA" dirty="0"/>
          </a:p>
        </p:txBody>
      </p:sp>
      <p:pic>
        <p:nvPicPr>
          <p:cNvPr id="2051" name="Picture 3" descr="D:\!Мої документи\Атестація 2022\Фото\зображення_viber_2022-03-27_08-03-53-529.jpg"/>
          <p:cNvPicPr>
            <a:picLocks noChangeAspect="1" noChangeArrowheads="1"/>
          </p:cNvPicPr>
          <p:nvPr/>
        </p:nvPicPr>
        <p:blipFill>
          <a:blip r:embed="rId3" cstate="print"/>
          <a:srcRect l="13525" t="17451" r="14927" b="31100"/>
          <a:stretch>
            <a:fillRect/>
          </a:stretch>
        </p:blipFill>
        <p:spPr bwMode="auto">
          <a:xfrm>
            <a:off x="611561" y="2247714"/>
            <a:ext cx="3096343" cy="2895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41480"/>
            <a:ext cx="6624736" cy="810090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Участь у конференції</a:t>
            </a:r>
            <a:endParaRPr lang="uk-UA" sz="5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915566"/>
            <a:ext cx="8064896" cy="1872208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«Актуальні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проблеми сучасної освіти та науки у контексті євроінтеграційного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поступу»,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з темою тез «Роль туристично-рекреаційної діяльності в освітньому процесі», Луцький інститут розвитку людини університету «Україна» 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/>
          <a:srcRect l="3694" t="13645" r="798" b="5626"/>
          <a:stretch/>
        </p:blipFill>
        <p:spPr bwMode="auto">
          <a:xfrm>
            <a:off x="611560" y="2283718"/>
            <a:ext cx="6048672" cy="2859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8196" name="Picture 4" descr="D:\!Мої документи\Атестація 2022\Фото\photo_2021-12-01_17-42-18-1024x576.jpg"/>
          <p:cNvPicPr>
            <a:picLocks noChangeAspect="1" noChangeArrowheads="1"/>
          </p:cNvPicPr>
          <p:nvPr/>
        </p:nvPicPr>
        <p:blipFill>
          <a:blip r:embed="rId3" cstate="print"/>
          <a:srcRect b="12520"/>
          <a:stretch>
            <a:fillRect/>
          </a:stretch>
        </p:blipFill>
        <p:spPr bwMode="auto">
          <a:xfrm>
            <a:off x="5687616" y="3867894"/>
            <a:ext cx="3456384" cy="127560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03798"/>
            <a:ext cx="3456384" cy="213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0710" y="-31267"/>
            <a:ext cx="6851104" cy="630355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latin typeface="Times New Roman" pitchFamily="18" charset="0"/>
                <a:cs typeface="Times New Roman" pitchFamily="18" charset="0"/>
              </a:rPr>
              <a:t>Участь у:</a:t>
            </a:r>
            <a:endParaRPr lang="uk-UA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779912" y="428244"/>
            <a:ext cx="5364088" cy="3510390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засіданні завідувачів відділень із спеціальності 181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Харчові технології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закладів фахової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передвищої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освіти на тему: «Педагогіка співробітництва в умовах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цифровізації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освітнього процесу»  у Державній установі «Науково-методичний центр вищої та фахової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передвищої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освіти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»;  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тренінгу від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Reicarts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Hotel Group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 тему: «Готельно-ресторанний бізнес: погляд зсередини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ІV всеукраїнській науково-практичній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інтернет-конференції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«Актуальні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проблеми та перспективи розвитку торгівлі в умовах євроінтеграції», з темою «Основи якості надання послуг в готельно-ресторанному господарстві», Відокремлений структурний підрозділ «Київський торговельно-економічний фаховий коледж державного торговельно-економічного університету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1600" dirty="0"/>
          </a:p>
        </p:txBody>
      </p:sp>
      <p:pic>
        <p:nvPicPr>
          <p:cNvPr id="8194" name="Picture 2" descr="D:\!Мої документи\Атестація 2022\Фото\зображення_viber_2022-03-27_16-55-09-118.jpg"/>
          <p:cNvPicPr>
            <a:picLocks noChangeAspect="1" noChangeArrowheads="1"/>
          </p:cNvPicPr>
          <p:nvPr/>
        </p:nvPicPr>
        <p:blipFill>
          <a:blip r:embed="rId5" cstate="print"/>
          <a:srcRect l="4555"/>
          <a:stretch>
            <a:fillRect/>
          </a:stretch>
        </p:blipFill>
        <p:spPr bwMode="auto">
          <a:xfrm>
            <a:off x="611560" y="0"/>
            <a:ext cx="3168352" cy="1437624"/>
          </a:xfrm>
          <a:prstGeom prst="rect">
            <a:avLst/>
          </a:prstGeom>
          <a:noFill/>
        </p:spPr>
      </p:pic>
      <p:pic>
        <p:nvPicPr>
          <p:cNvPr id="8195" name="Picture 3" descr="D:\!Мої документи\Атестація 2022\Фото\зображення_viber_2022-03-27_16-55-09-5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383618"/>
            <a:ext cx="3168352" cy="1599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05978"/>
            <a:ext cx="6563072" cy="637580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Науковий керівник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499992" y="1059583"/>
            <a:ext cx="4392488" cy="3535040"/>
          </a:xfrm>
        </p:spPr>
        <p:txBody>
          <a:bodyPr>
            <a:normAutofit fontScale="625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Учасниці п’ятнадцятої  </a:t>
            </a:r>
            <a:r>
              <a:rPr lang="uk-UA" sz="3300" dirty="0">
                <a:latin typeface="Times New Roman" pitchFamily="18" charset="0"/>
                <a:cs typeface="Times New Roman" pitchFamily="18" charset="0"/>
              </a:rPr>
              <a:t>науково-практичної конференції студентів вищих навчальних закладів </a:t>
            </a:r>
            <a:r>
              <a:rPr lang="uk-UA" sz="3300" dirty="0" err="1" smtClean="0">
                <a:latin typeface="Times New Roman" pitchFamily="18" charset="0"/>
                <a:cs typeface="Times New Roman" pitchFamily="18" charset="0"/>
              </a:rPr>
              <a:t>Укркоопспілки</a:t>
            </a: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 «Інноваційні </a:t>
            </a:r>
            <a:r>
              <a:rPr lang="uk-UA" sz="3300" dirty="0">
                <a:latin typeface="Times New Roman" pitchFamily="18" charset="0"/>
                <a:cs typeface="Times New Roman" pitchFamily="18" charset="0"/>
              </a:rPr>
              <a:t>процеси і їх вплив на ефективність діяльності підприємства» </a:t>
            </a: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з доповіддю на тему: «</a:t>
            </a:r>
            <a:r>
              <a:rPr lang="uk-UA" sz="3300" dirty="0" err="1" smtClean="0">
                <a:latin typeface="Times New Roman" pitchFamily="18" charset="0"/>
                <a:cs typeface="Times New Roman" pitchFamily="18" charset="0"/>
              </a:rPr>
              <a:t>Еко-готелі</a:t>
            </a: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, як інноваційний напрям розвитку підприємств готельного господарства».</a:t>
            </a:r>
            <a:endParaRPr lang="uk-UA" sz="3300" dirty="0">
              <a:latin typeface="Times New Roman" pitchFamily="18" charset="0"/>
              <a:cs typeface="Times New Roman" pitchFamily="18" charset="0"/>
            </a:endParaRPr>
          </a:p>
          <a:p>
            <a:pPr marL="0" indent="342900">
              <a:lnSpc>
                <a:spcPct val="120000"/>
              </a:lnSpc>
              <a:spcBef>
                <a:spcPts val="0"/>
              </a:spcBef>
            </a:pPr>
            <a:endParaRPr lang="uk-UA" dirty="0"/>
          </a:p>
        </p:txBody>
      </p:sp>
      <p:pic>
        <p:nvPicPr>
          <p:cNvPr id="9218" name="Picture 2" descr="D:\!Мої документи\Атестація 2022\Фото\завантаженн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11810"/>
            <a:ext cx="2448272" cy="2031690"/>
          </a:xfrm>
          <a:prstGeom prst="rect">
            <a:avLst/>
          </a:prstGeom>
          <a:noFill/>
        </p:spPr>
      </p:pic>
      <p:pic>
        <p:nvPicPr>
          <p:cNvPr id="9220" name="Picture 4" descr="D:\!Мої документи\ГОТЕЛЬНЕ обслуговування\Конференція 2018\Конференція 2018\ФОТО\33147966_770115453377219_1986083381221261312_n.jpg"/>
          <p:cNvPicPr>
            <a:picLocks noChangeAspect="1" noChangeArrowheads="1"/>
          </p:cNvPicPr>
          <p:nvPr/>
        </p:nvPicPr>
        <p:blipFill>
          <a:blip r:embed="rId4" cstate="print"/>
          <a:srcRect t="15344"/>
          <a:stretch>
            <a:fillRect/>
          </a:stretch>
        </p:blipFill>
        <p:spPr bwMode="auto">
          <a:xfrm>
            <a:off x="611561" y="1059582"/>
            <a:ext cx="3947931" cy="2085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41480"/>
            <a:ext cx="6275040" cy="864096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Викладач дисциплін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355976" y="1005576"/>
            <a:ext cx="4536504" cy="3672408"/>
          </a:xfrm>
        </p:spPr>
        <p:txBody>
          <a:bodyPr>
            <a:normAutofit fontScale="47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технологія обслуговування в готелях;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обладнання підприємств торгівлі;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основи стандартизації, метрології та управління якістю;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основи екології та безпеки товарів народного споживання;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управління якістю продукції та послуг;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естетичне оформлення готелів;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естетика у закладах ресторанного господарства;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особливості ресторанного та зарубіжного сервісу;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особливості зарубіжного сервісу.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D:\!Мої документи\Атестація 2022\Фото\зображення_viber_2022-03-29_11-08-39-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05576"/>
            <a:ext cx="3600400" cy="3545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41480"/>
            <a:ext cx="6624736" cy="648072"/>
          </a:xfrm>
        </p:spPr>
        <p:txBody>
          <a:bodyPr>
            <a:noAutofit/>
          </a:bodyPr>
          <a:lstStyle/>
          <a:p>
            <a:r>
              <a:rPr lang="uk-UA" sz="3600" b="1" dirty="0" smtClean="0"/>
              <a:t>Розроблено та видано НМЦ </a:t>
            </a:r>
            <a:r>
              <a:rPr lang="uk-UA" sz="3600" b="1" dirty="0" err="1" smtClean="0"/>
              <a:t>“Укоопосвіта”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0" y="735547"/>
            <a:ext cx="8280920" cy="2376264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Конспект лекцій з дисципліни «Організація та технологія обслуговування в готелях»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спеціальності 241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Готельно-ресторанна справа;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Завдання для практичних і плани семінарських занять з дисципліни «Організація та технологія обслуговування в готелях»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спеціальності 241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Готельно-ресторанна справа;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Тести для визначення рівня знань  студентів кооперативних технікумів і коледжів з дисципліни «Організація та технологія обслуговування в готелях»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спеціальності 241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Готельно-ресторанна справа.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D:\!Мої документи\Атестація 2022\Фото\зображення_viber_2022-03-28_13-19-38-413.jpg"/>
          <p:cNvPicPr>
            <a:picLocks noChangeAspect="1" noChangeArrowheads="1"/>
          </p:cNvPicPr>
          <p:nvPr/>
        </p:nvPicPr>
        <p:blipFill>
          <a:blip r:embed="rId3" cstate="print"/>
          <a:srcRect l="2115" r="6923"/>
          <a:stretch>
            <a:fillRect/>
          </a:stretch>
        </p:blipFill>
        <p:spPr bwMode="auto">
          <a:xfrm>
            <a:off x="6516216" y="2926926"/>
            <a:ext cx="2088232" cy="2216574"/>
          </a:xfrm>
          <a:prstGeom prst="rect">
            <a:avLst/>
          </a:prstGeom>
          <a:noFill/>
        </p:spPr>
      </p:pic>
      <p:pic>
        <p:nvPicPr>
          <p:cNvPr id="13316" name="Picture 4" descr="D:\!Мої документи\Атестація 2022\Фото\зображення_viber_2022-03-28_13-19-38-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911252"/>
            <a:ext cx="2232248" cy="2232248"/>
          </a:xfrm>
          <a:prstGeom prst="rect">
            <a:avLst/>
          </a:prstGeom>
          <a:noFill/>
        </p:spPr>
      </p:pic>
      <p:pic>
        <p:nvPicPr>
          <p:cNvPr id="13317" name="Picture 5" descr="D:\!Мої документи\Атестація 2022\Фото\зображення_viber_2022-03-28_13-19-38-298.jpg"/>
          <p:cNvPicPr>
            <a:picLocks noChangeAspect="1" noChangeArrowheads="1"/>
          </p:cNvPicPr>
          <p:nvPr/>
        </p:nvPicPr>
        <p:blipFill>
          <a:blip r:embed="rId5" cstate="print"/>
          <a:srcRect l="3806" r="3174"/>
          <a:stretch>
            <a:fillRect/>
          </a:stretch>
        </p:blipFill>
        <p:spPr bwMode="auto">
          <a:xfrm>
            <a:off x="877204" y="2895786"/>
            <a:ext cx="2110620" cy="2247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05978"/>
            <a:ext cx="6419056" cy="745592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Методична розробка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99592" y="951571"/>
            <a:ext cx="7632848" cy="3643052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uk-UA" dirty="0" smtClean="0"/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 2022 р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розробила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робочий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зошит для практичних занять,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із посиланням на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QR коди, з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дисципліни «Особливості ресторанного та зарубіжного сервісу»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для спеціальності 181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Харчові технології.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spcBef>
                <a:spcPts val="0"/>
              </a:spcBef>
              <a:buNone/>
            </a:pPr>
            <a:endParaRPr lang="uk-UA" sz="2400" dirty="0" smtClean="0">
              <a:hlinkClick r:id="rId4"/>
            </a:endParaRPr>
          </a:p>
          <a:p>
            <a:pPr marL="0" indent="342900" algn="just">
              <a:spcBef>
                <a:spcPts val="0"/>
              </a:spcBef>
              <a:buNone/>
            </a:pPr>
            <a:r>
              <a:rPr lang="en-US" sz="2400" dirty="0" smtClean="0">
                <a:hlinkClick r:id="rId4"/>
              </a:rPr>
              <a:t>https://docs.google.com/document/d/13BbCdqXknO6pyDlkafQ2wbhAyj7H-R_O/edit</a:t>
            </a:r>
            <a:endParaRPr lang="uk-UA" sz="2400" dirty="0" smtClean="0"/>
          </a:p>
          <a:p>
            <a:pPr marL="0" indent="342900" algn="just">
              <a:spcBef>
                <a:spcPts val="0"/>
              </a:spcBef>
              <a:buNone/>
            </a:pPr>
            <a:endParaRPr lang="uk-UA" sz="2400" dirty="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854496" y="1510606"/>
            <a:ext cx="1435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NewRomanPS-BoldMT"/>
                <a:cs typeface="Times New Roman" pitchFamily="18" charset="0"/>
              </a:rPr>
              <a:t>             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05979"/>
            <a:ext cx="6491064" cy="781595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Рецензування</a:t>
            </a:r>
            <a:endParaRPr lang="uk-UA" sz="5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915566"/>
            <a:ext cx="8424936" cy="259228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uk-UA" dirty="0" smtClean="0"/>
              <a:t> </a:t>
            </a:r>
            <a:r>
              <a:rPr lang="uk-UA" sz="2650" dirty="0" smtClean="0">
                <a:latin typeface="Times New Roman" pitchFamily="18" charset="0"/>
                <a:cs typeface="Times New Roman" pitchFamily="18" charset="0"/>
              </a:rPr>
              <a:t>конспектів лекцій, практичних завдань, </a:t>
            </a:r>
            <a:r>
              <a:rPr lang="uk-UA" sz="2650" dirty="0">
                <a:latin typeface="Times New Roman" pitchFamily="18" charset="0"/>
                <a:cs typeface="Times New Roman" pitchFamily="18" charset="0"/>
              </a:rPr>
              <a:t>тестових завдань, навчальних програм з спеціальних дисциплін, відповідно до плану роботи НМЦ Укоопспілки «</a:t>
            </a:r>
            <a:r>
              <a:rPr lang="uk-UA" sz="2650" dirty="0" err="1">
                <a:latin typeface="Times New Roman" pitchFamily="18" charset="0"/>
                <a:cs typeface="Times New Roman" pitchFamily="18" charset="0"/>
              </a:rPr>
              <a:t>Укоопосвіта</a:t>
            </a:r>
            <a:r>
              <a:rPr lang="uk-UA" sz="2650" dirty="0"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  <p:pic>
        <p:nvPicPr>
          <p:cNvPr id="5" name="Picture 1" descr="D:\!Мої документи\Атестація 2022\Фото\зображення_viber_2022-03-29_12-19-30-537.jpg"/>
          <p:cNvPicPr>
            <a:picLocks noChangeAspect="1" noChangeArrowheads="1"/>
          </p:cNvPicPr>
          <p:nvPr/>
        </p:nvPicPr>
        <p:blipFill rotWithShape="1">
          <a:blip r:embed="rId3" cstate="print"/>
          <a:srcRect t="21429" b="12984"/>
          <a:stretch/>
        </p:blipFill>
        <p:spPr bwMode="auto">
          <a:xfrm>
            <a:off x="1691681" y="2715766"/>
            <a:ext cx="6213545" cy="2292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6275040" cy="843558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Відзнаки</a:t>
            </a:r>
            <a:endParaRPr lang="uk-UA" sz="40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0" y="789552"/>
            <a:ext cx="4320480" cy="2268252"/>
          </a:xfrm>
        </p:spPr>
        <p:txBody>
          <a:bodyPr>
            <a:normAutofit fontScale="475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У 2017-2018 </a:t>
            </a:r>
            <a:r>
              <a:rPr lang="uk-UA" sz="33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. - відзначена Почесною грамотою за багаторічну сумлінну працю, досягнуті успіхи у справі навчання і виховання підростаючого покоління, вагомий внесок у розвиток національної освіти та за підсумками 2017-2018 навчального року </a:t>
            </a:r>
            <a:r>
              <a:rPr lang="uk-UA" sz="3300" dirty="0">
                <a:latin typeface="Times New Roman" pitchFamily="18" charset="0"/>
                <a:cs typeface="Times New Roman" pitchFamily="18" charset="0"/>
              </a:rPr>
              <a:t>(Управління освіти, науки та </a:t>
            </a: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молоді Волинської </a:t>
            </a:r>
            <a:r>
              <a:rPr lang="uk-UA" sz="3300" dirty="0" smtClean="0">
                <a:latin typeface="Times New Roman" pitchFamily="18" charset="0"/>
                <a:cs typeface="Times New Roman" pitchFamily="18" charset="0"/>
              </a:rPr>
              <a:t>обласної державної адміністрації)</a:t>
            </a:r>
            <a:endParaRPr lang="uk-UA" sz="33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!Мої документи\Атестація 2022\Фото\зображення_viber_2022-03-27_15-24-31-858.jpg"/>
          <p:cNvPicPr>
            <a:picLocks noChangeAspect="1" noChangeArrowheads="1"/>
          </p:cNvPicPr>
          <p:nvPr/>
        </p:nvPicPr>
        <p:blipFill>
          <a:blip r:embed="rId3" cstate="print"/>
          <a:srcRect l="15984" t="3814" r="26741"/>
          <a:stretch>
            <a:fillRect/>
          </a:stretch>
        </p:blipFill>
        <p:spPr bwMode="auto">
          <a:xfrm>
            <a:off x="1" y="141480"/>
            <a:ext cx="2799537" cy="2574286"/>
          </a:xfrm>
          <a:prstGeom prst="rect">
            <a:avLst/>
          </a:prstGeom>
          <a:noFill/>
        </p:spPr>
      </p:pic>
      <p:pic>
        <p:nvPicPr>
          <p:cNvPr id="6" name="Picture 3" descr="D:\!Мої документи\Атестація 2022\Фото\зображення_viber_2022-03-27_15-36-54-278.jpg"/>
          <p:cNvPicPr>
            <a:picLocks noChangeAspect="1" noChangeArrowheads="1"/>
          </p:cNvPicPr>
          <p:nvPr/>
        </p:nvPicPr>
        <p:blipFill>
          <a:blip r:embed="rId4" cstate="print"/>
          <a:srcRect l="14634" t="30488" r="17073"/>
          <a:stretch>
            <a:fillRect/>
          </a:stretch>
        </p:blipFill>
        <p:spPr bwMode="auto">
          <a:xfrm>
            <a:off x="4716017" y="2895786"/>
            <a:ext cx="2208281" cy="2247714"/>
          </a:xfrm>
          <a:prstGeom prst="rect">
            <a:avLst/>
          </a:prstGeom>
          <a:noFill/>
        </p:spPr>
      </p:pic>
      <p:pic>
        <p:nvPicPr>
          <p:cNvPr id="16386" name="Picture 2" descr="D:\!Мої документи\Атестація 2022\Фото\зображення_viber_2022-03-28_14-55-43-145.jpg"/>
          <p:cNvPicPr>
            <a:picLocks noChangeAspect="1" noChangeArrowheads="1"/>
          </p:cNvPicPr>
          <p:nvPr/>
        </p:nvPicPr>
        <p:blipFill>
          <a:blip r:embed="rId5" cstate="print"/>
          <a:srcRect l="5024"/>
          <a:stretch>
            <a:fillRect/>
          </a:stretch>
        </p:blipFill>
        <p:spPr bwMode="auto">
          <a:xfrm>
            <a:off x="2555776" y="843558"/>
            <a:ext cx="2051720" cy="2160240"/>
          </a:xfrm>
          <a:prstGeom prst="rect">
            <a:avLst/>
          </a:prstGeom>
          <a:noFill/>
        </p:spPr>
      </p:pic>
      <p:pic>
        <p:nvPicPr>
          <p:cNvPr id="16387" name="Picture 3" descr="D:\!Мої документи\Атестація 2022\Фото\зображення_viber_2022-03-28_15-13-49-807.jpg"/>
          <p:cNvPicPr>
            <a:picLocks noChangeAspect="1" noChangeArrowheads="1"/>
          </p:cNvPicPr>
          <p:nvPr/>
        </p:nvPicPr>
        <p:blipFill>
          <a:blip r:embed="rId6" cstate="print"/>
          <a:srcRect l="4555" r="5870"/>
          <a:stretch>
            <a:fillRect/>
          </a:stretch>
        </p:blipFill>
        <p:spPr bwMode="auto">
          <a:xfrm>
            <a:off x="539552" y="2715766"/>
            <a:ext cx="1926415" cy="2150604"/>
          </a:xfrm>
          <a:prstGeom prst="rect">
            <a:avLst/>
          </a:prstGeom>
          <a:noFill/>
        </p:spPr>
      </p:pic>
      <p:pic>
        <p:nvPicPr>
          <p:cNvPr id="16388" name="Picture 4" descr="D:\!Мої документи\Атестація 2022\Фото\зображення_viber_2022-03-28_15-13-49-8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2981613"/>
            <a:ext cx="2161887" cy="216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41480"/>
            <a:ext cx="6275040" cy="702078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Куратор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2051720" y="843559"/>
            <a:ext cx="6912768" cy="3751064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2017-2019рр.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група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ГРС</a:t>
            </a:r>
          </a:p>
          <a:p>
            <a:pPr marL="0">
              <a:spcBef>
                <a:spcPts val="0"/>
              </a:spcBef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2021-2023рр. -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група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ПТБД/ПТМ</a:t>
            </a:r>
          </a:p>
          <a:p>
            <a:endParaRPr lang="uk-UA" sz="2800" dirty="0"/>
          </a:p>
        </p:txBody>
      </p:sp>
      <p:pic>
        <p:nvPicPr>
          <p:cNvPr id="7175" name="Picture 7" descr="D:\!Мої документи\Атестація 2022\Фото\зображення_viber_2022-03-27_17-08-27-829.jpg"/>
          <p:cNvPicPr>
            <a:picLocks noChangeAspect="1" noChangeArrowheads="1"/>
          </p:cNvPicPr>
          <p:nvPr/>
        </p:nvPicPr>
        <p:blipFill>
          <a:blip r:embed="rId3" cstate="print"/>
          <a:srcRect b="20000"/>
          <a:stretch>
            <a:fillRect/>
          </a:stretch>
        </p:blipFill>
        <p:spPr bwMode="auto">
          <a:xfrm>
            <a:off x="5148064" y="1851670"/>
            <a:ext cx="3309898" cy="182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D:\!Мої документи\Атестація 2022\Фото\зображення_viber_2022-03-27_18-11-50-487.jpg"/>
          <p:cNvPicPr>
            <a:picLocks noChangeAspect="1" noChangeArrowheads="1"/>
          </p:cNvPicPr>
          <p:nvPr/>
        </p:nvPicPr>
        <p:blipFill>
          <a:blip r:embed="rId4" cstate="print"/>
          <a:srcRect l="13122" t="32507" r="16196" b="46217"/>
          <a:stretch>
            <a:fillRect/>
          </a:stretch>
        </p:blipFill>
        <p:spPr bwMode="auto">
          <a:xfrm>
            <a:off x="467544" y="3219822"/>
            <a:ext cx="3024336" cy="192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8" name="Picture 10" descr="D:\!Мої документи\Атестація 2022\Фото\зображення_viber_2022-03-27_17-02-19-027.jpg"/>
          <p:cNvPicPr>
            <a:picLocks noChangeAspect="1" noChangeArrowheads="1"/>
          </p:cNvPicPr>
          <p:nvPr/>
        </p:nvPicPr>
        <p:blipFill>
          <a:blip r:embed="rId5" cstate="print"/>
          <a:srcRect l="4520" t="20339" r="9605" b="16949"/>
          <a:stretch>
            <a:fillRect/>
          </a:stretch>
        </p:blipFill>
        <p:spPr bwMode="auto">
          <a:xfrm>
            <a:off x="6119664" y="3363838"/>
            <a:ext cx="3024336" cy="17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9" name="Picture 11" descr="D:\!Мої документи\Атестація 2022\Фото\зображення_viber_2022-03-27_16-59-21-173.jpg"/>
          <p:cNvPicPr>
            <a:picLocks noChangeAspect="1" noChangeArrowheads="1"/>
          </p:cNvPicPr>
          <p:nvPr/>
        </p:nvPicPr>
        <p:blipFill>
          <a:blip r:embed="rId6" cstate="print"/>
          <a:srcRect l="5263" t="10526" r="3947"/>
          <a:stretch>
            <a:fillRect/>
          </a:stretch>
        </p:blipFill>
        <p:spPr bwMode="auto">
          <a:xfrm>
            <a:off x="1403648" y="1851670"/>
            <a:ext cx="309634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D:\!Мої документи\Атестація 2022\Фото\зображення_viber_2022-03-27_18-11-50-933.jpg"/>
          <p:cNvPicPr>
            <a:picLocks noChangeAspect="1" noChangeArrowheads="1"/>
          </p:cNvPicPr>
          <p:nvPr/>
        </p:nvPicPr>
        <p:blipFill>
          <a:blip r:embed="rId7" cstate="print"/>
          <a:srcRect t="27935" b="31984"/>
          <a:stretch>
            <a:fillRect/>
          </a:stretch>
        </p:blipFill>
        <p:spPr bwMode="auto">
          <a:xfrm>
            <a:off x="3419872" y="3219822"/>
            <a:ext cx="2736304" cy="192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491064" cy="897564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Заходи</a:t>
            </a:r>
            <a:endParaRPr lang="uk-UA" sz="5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789553"/>
            <a:ext cx="8507288" cy="1674185"/>
          </a:xfrm>
        </p:spPr>
        <p:txBody>
          <a:bodyPr/>
          <a:lstStyle/>
          <a:p>
            <a:pPr algn="ctr">
              <a:buNone/>
            </a:pPr>
            <a:r>
              <a:rPr lang="uk-UA" sz="2800" dirty="0" smtClean="0"/>
              <a:t>виховний захід </a:t>
            </a:r>
            <a:r>
              <a:rPr lang="uk-UA" sz="2800" dirty="0" smtClean="0"/>
              <a:t>присвячений </a:t>
            </a:r>
            <a:r>
              <a:rPr lang="uk-UA" sz="2800" dirty="0" smtClean="0"/>
              <a:t>до Дня пам'яті та примирення</a:t>
            </a:r>
          </a:p>
          <a:p>
            <a:endParaRPr lang="uk-UA" dirty="0"/>
          </a:p>
        </p:txBody>
      </p:sp>
      <p:pic>
        <p:nvPicPr>
          <p:cNvPr id="11267" name="Picture 3" descr="D:\!Мої документи\Атестація 2022\Фото\Захід\IMG_6191.JPG"/>
          <p:cNvPicPr>
            <a:picLocks noChangeAspect="1" noChangeArrowheads="1"/>
          </p:cNvPicPr>
          <p:nvPr/>
        </p:nvPicPr>
        <p:blipFill>
          <a:blip r:embed="rId3" cstate="print"/>
          <a:srcRect r="3112" b="13953"/>
          <a:stretch>
            <a:fillRect/>
          </a:stretch>
        </p:blipFill>
        <p:spPr bwMode="auto">
          <a:xfrm>
            <a:off x="683568" y="1707654"/>
            <a:ext cx="3816424" cy="2070230"/>
          </a:xfrm>
          <a:prstGeom prst="rect">
            <a:avLst/>
          </a:prstGeom>
          <a:noFill/>
        </p:spPr>
      </p:pic>
      <p:pic>
        <p:nvPicPr>
          <p:cNvPr id="11269" name="Picture 5" descr="D:\!Мої документи\Атестація 2022\Фото\Захід\IMG_62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6036" y="1707654"/>
            <a:ext cx="4247964" cy="2016224"/>
          </a:xfrm>
          <a:prstGeom prst="rect">
            <a:avLst/>
          </a:prstGeom>
          <a:noFill/>
        </p:spPr>
      </p:pic>
      <p:pic>
        <p:nvPicPr>
          <p:cNvPr id="11268" name="Picture 4" descr="D:\!Мої документи\Атестація 2022\Фото\Захід\IMG_63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363838"/>
            <a:ext cx="3672408" cy="1779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05978"/>
            <a:ext cx="7524328" cy="691586"/>
          </a:xfrm>
        </p:spPr>
        <p:txBody>
          <a:bodyPr>
            <a:normAutofit fontScale="90000"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Загальні відомості</a:t>
            </a:r>
            <a:endParaRPr lang="uk-UA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11960" y="1221601"/>
            <a:ext cx="4752528" cy="328386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Педагогічний стаж – 18 років.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2003р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. – викладач коледжу.</a:t>
            </a:r>
            <a:endParaRPr lang="uk-UA" sz="2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2018-2019рр. </a:t>
            </a: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- відповідальний секретар приймальної комісії.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2020р. 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завідувачка </a:t>
            </a: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заочного 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відділення.</a:t>
            </a:r>
            <a:endParaRPr lang="uk-UA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зображення_viber_2020-11-12_18-06-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75606"/>
            <a:ext cx="3456384" cy="351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41480"/>
            <a:ext cx="6923112" cy="756084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Заходи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951571"/>
            <a:ext cx="8229600" cy="3643052"/>
          </a:xfrm>
        </p:spPr>
        <p:txBody>
          <a:bodyPr/>
          <a:lstStyle/>
          <a:p>
            <a:pPr marL="0" indent="342900" algn="ctr">
              <a:spcBef>
                <a:spcPts val="0"/>
              </a:spcBef>
              <a:buNone/>
            </a:pPr>
            <a:r>
              <a:rPr lang="uk-UA" dirty="0" smtClean="0"/>
              <a:t>виховний захід з групою </a:t>
            </a:r>
            <a:r>
              <a:rPr lang="uk-UA" dirty="0" smtClean="0"/>
              <a:t>присвячений </a:t>
            </a:r>
            <a:r>
              <a:rPr lang="uk-UA" dirty="0" smtClean="0"/>
              <a:t>до Дня студента</a:t>
            </a:r>
          </a:p>
          <a:p>
            <a:pPr algn="ctr"/>
            <a:endParaRPr lang="uk-UA" dirty="0"/>
          </a:p>
        </p:txBody>
      </p:sp>
      <p:pic>
        <p:nvPicPr>
          <p:cNvPr id="15362" name="Picture 2" descr="D:\!Мої документи\Атестація 2022\Фото\photo_2021-11-17_15-01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95686"/>
            <a:ext cx="2429762" cy="2448272"/>
          </a:xfrm>
          <a:prstGeom prst="rect">
            <a:avLst/>
          </a:prstGeom>
          <a:noFill/>
        </p:spPr>
      </p:pic>
      <p:pic>
        <p:nvPicPr>
          <p:cNvPr id="15363" name="Picture 3" descr="D:\!Мої документи\Атестація 2022\Фото\photo_2021-11-17_15-00-31-768x1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301721"/>
            <a:ext cx="2736304" cy="2664296"/>
          </a:xfrm>
          <a:prstGeom prst="rect">
            <a:avLst/>
          </a:prstGeom>
          <a:noFill/>
        </p:spPr>
      </p:pic>
      <p:pic>
        <p:nvPicPr>
          <p:cNvPr id="15364" name="Picture 4" descr="D:\!Мої документи\Атестація 2022\Фото\photo_2021-11-17_15-01-09-768x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728038"/>
            <a:ext cx="2483768" cy="2415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05978"/>
            <a:ext cx="6491064" cy="1141635"/>
          </a:xfrm>
        </p:spPr>
        <p:txBody>
          <a:bodyPr>
            <a:no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Як жити у світі, в якому є ВІЛ/СНІД?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D:\!Мої документи\Атестація 2022\Фото\photo_2021-12-03_15-46-25-1024x768.jpg"/>
          <p:cNvPicPr>
            <a:picLocks noChangeAspect="1" noChangeArrowheads="1"/>
          </p:cNvPicPr>
          <p:nvPr/>
        </p:nvPicPr>
        <p:blipFill>
          <a:blip r:embed="rId3" cstate="print"/>
          <a:srcRect l="3054" t="13005"/>
          <a:stretch>
            <a:fillRect/>
          </a:stretch>
        </p:blipFill>
        <p:spPr bwMode="auto">
          <a:xfrm>
            <a:off x="4572000" y="1995686"/>
            <a:ext cx="4572000" cy="3147814"/>
          </a:xfrm>
          <a:prstGeom prst="rect">
            <a:avLst/>
          </a:prstGeom>
          <a:noFill/>
        </p:spPr>
      </p:pic>
      <p:pic>
        <p:nvPicPr>
          <p:cNvPr id="39938" name="Picture 2" descr="D:\!Мої документи\Атестація 2022\Фото\photo_2021-12-03_15-46-19-1024x76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419622"/>
            <a:ext cx="4104456" cy="339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491064" cy="1063229"/>
          </a:xfrm>
        </p:spPr>
        <p:txBody>
          <a:bodyPr>
            <a:norm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Бурштинова осінь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5" descr="D:\!Мої документи\Атестація 2022\Фото\зображення_viber_2022-03-27_18-11-50-358.jpg"/>
          <p:cNvPicPr>
            <a:picLocks noChangeAspect="1" noChangeArrowheads="1"/>
          </p:cNvPicPr>
          <p:nvPr/>
        </p:nvPicPr>
        <p:blipFill>
          <a:blip r:embed="rId3" cstate="print"/>
          <a:srcRect t="32687" r="830" b="41490"/>
          <a:stretch>
            <a:fillRect/>
          </a:stretch>
        </p:blipFill>
        <p:spPr bwMode="auto">
          <a:xfrm>
            <a:off x="611560" y="1923678"/>
            <a:ext cx="6336704" cy="3219822"/>
          </a:xfrm>
          <a:prstGeom prst="rect">
            <a:avLst/>
          </a:prstGeom>
          <a:noFill/>
        </p:spPr>
      </p:pic>
      <p:pic>
        <p:nvPicPr>
          <p:cNvPr id="6148" name="Picture 4" descr="D:\!Мої документи\Атестація 2022\Фото\22008369_141161529827189_224005188916814976_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843559"/>
            <a:ext cx="3851920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" y="1166"/>
            <a:ext cx="8229600" cy="709587"/>
          </a:xfrm>
        </p:spPr>
        <p:txBody>
          <a:bodyPr>
            <a:no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Конкурси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Місце для вмісту 5"/>
          <p:cNvSpPr>
            <a:spLocks noGrp="1"/>
          </p:cNvSpPr>
          <p:nvPr>
            <p:ph idx="1"/>
          </p:nvPr>
        </p:nvSpPr>
        <p:spPr>
          <a:xfrm>
            <a:off x="611560" y="843558"/>
            <a:ext cx="8291264" cy="2214247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Всеукраїнський  конкурс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професійної майстерності «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КомерцФест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D:\!Мої документи\Атестація 2022\Фото\IMG-9a2be9c23bc70dcdd56db50151f8174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9662"/>
            <a:ext cx="6480720" cy="3363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244" name="Picture 4" descr="D:\!Мої документи\Атестація 2022\Фото\зображення_viber_2022-03-25_12-51-51-098.jpg"/>
          <p:cNvPicPr>
            <a:picLocks noChangeAspect="1" noChangeArrowheads="1"/>
          </p:cNvPicPr>
          <p:nvPr/>
        </p:nvPicPr>
        <p:blipFill>
          <a:blip r:embed="rId3" cstate="print"/>
          <a:srcRect l="20377" b="38840"/>
          <a:stretch>
            <a:fillRect/>
          </a:stretch>
        </p:blipFill>
        <p:spPr bwMode="auto">
          <a:xfrm>
            <a:off x="1164996" y="2794442"/>
            <a:ext cx="4364319" cy="2355726"/>
          </a:xfrm>
          <a:prstGeom prst="rect">
            <a:avLst/>
          </a:prstGeom>
          <a:noFill/>
        </p:spPr>
      </p:pic>
      <p:pic>
        <p:nvPicPr>
          <p:cNvPr id="6" name="Picture 2" descr="D:\!Мої документи\Атестація 2022\Фото\зображення_viber_2022-03-25_12-50-43-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423" y="915566"/>
            <a:ext cx="3302903" cy="1857883"/>
          </a:xfrm>
          <a:prstGeom prst="rect">
            <a:avLst/>
          </a:prstGeom>
          <a:noFill/>
        </p:spPr>
      </p:pic>
      <p:pic>
        <p:nvPicPr>
          <p:cNvPr id="10242" name="Picture 2" descr="D:\!Мої документи\Атестація 2022\Фото\OvZ4iX1Wqu4.jpg"/>
          <p:cNvPicPr>
            <a:picLocks noChangeAspect="1" noChangeArrowheads="1"/>
          </p:cNvPicPr>
          <p:nvPr/>
        </p:nvPicPr>
        <p:blipFill>
          <a:blip r:embed="rId5" cstate="print"/>
          <a:srcRect l="28560" r="16699"/>
          <a:stretch>
            <a:fillRect/>
          </a:stretch>
        </p:blipFill>
        <p:spPr bwMode="auto">
          <a:xfrm>
            <a:off x="6355666" y="504057"/>
            <a:ext cx="2771800" cy="2067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D:\!Мої документи\Атестація 2022\Фото\SAM_89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5469" y="-1"/>
            <a:ext cx="2423341" cy="2571751"/>
          </a:xfrm>
          <a:prstGeom prst="rect">
            <a:avLst/>
          </a:prstGeom>
          <a:noFill/>
        </p:spPr>
      </p:pic>
      <p:pic>
        <p:nvPicPr>
          <p:cNvPr id="10246" name="Picture 6" descr="D:\!Мої документи\Атестація 2022\Фото\зображення_viber_2022-03-25_12-01-45-875.jpg"/>
          <p:cNvPicPr>
            <a:picLocks noChangeAspect="1" noChangeArrowheads="1"/>
          </p:cNvPicPr>
          <p:nvPr/>
        </p:nvPicPr>
        <p:blipFill>
          <a:blip r:embed="rId7" cstate="print"/>
          <a:srcRect b="10597"/>
          <a:stretch>
            <a:fillRect/>
          </a:stretch>
        </p:blipFill>
        <p:spPr bwMode="auto">
          <a:xfrm>
            <a:off x="5580112" y="2787774"/>
            <a:ext cx="3563888" cy="2355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6552728" cy="1005576"/>
          </a:xfrm>
        </p:spPr>
        <p:txBody>
          <a:bodyPr>
            <a:no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Освіта</a:t>
            </a:r>
            <a:endParaRPr lang="uk-UA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1059582"/>
            <a:ext cx="8208912" cy="9181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Львівська комерційна академія, 2002р.</a:t>
            </a:r>
          </a:p>
          <a:p>
            <a:pPr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Спеціальність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«Товарознавець-комерсант».  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3074" name="Picture 2" descr="D:\!Мої документи\Атестація 2022\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15666"/>
            <a:ext cx="403244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!Мої документи\Атестація 2022\Фото\зображення_viber_2022-03-27_15-24-31-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1592" y="1815666"/>
            <a:ext cx="3672408" cy="1902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D:\!Мої документи\Атестація 2022\Фото\зображення_viber_2022-03-27_15-24-32-063.jpg"/>
          <p:cNvPicPr>
            <a:picLocks noChangeAspect="1" noChangeArrowheads="1"/>
          </p:cNvPicPr>
          <p:nvPr/>
        </p:nvPicPr>
        <p:blipFill>
          <a:blip r:embed="rId5" cstate="print"/>
          <a:srcRect l="4545" t="8152" r="3409" b="5484"/>
          <a:stretch>
            <a:fillRect/>
          </a:stretch>
        </p:blipFill>
        <p:spPr bwMode="auto">
          <a:xfrm>
            <a:off x="3707904" y="3167281"/>
            <a:ext cx="3744416" cy="1976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 r="74504"/>
          <a:stretch>
            <a:fillRect/>
          </a:stretch>
        </p:blipFill>
        <p:spPr bwMode="auto">
          <a:xfrm>
            <a:off x="4067944" y="0"/>
            <a:ext cx="2331368" cy="5143500"/>
          </a:xfrm>
          <a:prstGeom prst="rect">
            <a:avLst/>
          </a:prstGeom>
          <a:noFill/>
        </p:spPr>
      </p:pic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539552" y="195486"/>
            <a:ext cx="3672408" cy="4399137"/>
          </a:xfrm>
        </p:spPr>
        <p:txBody>
          <a:bodyPr>
            <a:normAutofit fontScale="92500" lnSpcReduction="20000"/>
          </a:bodyPr>
          <a:lstStyle/>
          <a:p>
            <a:endParaRPr lang="uk-UA" dirty="0" smtClean="0"/>
          </a:p>
          <a:p>
            <a:pPr marL="0" indent="0" algn="ctr">
              <a:spcBef>
                <a:spcPts val="0"/>
              </a:spcBef>
              <a:buNone/>
            </a:pP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Життєве кредо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39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3500" i="1" dirty="0" smtClean="0">
                <a:latin typeface="Times New Roman" pitchFamily="18" charset="0"/>
                <a:cs typeface="Times New Roman" pitchFamily="18" charset="0"/>
              </a:rPr>
              <a:t>“ Жити так, щоб людям, які мене оточують, було краще від того, що я поруч ”.</a:t>
            </a:r>
          </a:p>
          <a:p>
            <a:endParaRPr lang="uk-UA" i="1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038600" cy="459462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marL="0" indent="342900" algn="ctr">
              <a:lnSpc>
                <a:spcPct val="120000"/>
              </a:lnSpc>
              <a:spcBef>
                <a:spcPts val="0"/>
              </a:spcBef>
              <a:buNone/>
            </a:pP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Педагогічне кредо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3500" i="1" dirty="0" smtClean="0">
                <a:latin typeface="Times New Roman" pitchFamily="18" charset="0"/>
                <a:cs typeface="Times New Roman" pitchFamily="18" charset="0"/>
              </a:rPr>
              <a:t>Вимогливість до студентів у поєднанні з повагою до їхньої особистості.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05979"/>
            <a:ext cx="6624736" cy="857250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Підвищення  кваліфікації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779912" y="1200151"/>
            <a:ext cx="5112568" cy="3369821"/>
          </a:xfrm>
        </p:spPr>
        <p:txBody>
          <a:bodyPr>
            <a:normAutofit fontScale="625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Стажування 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кафедрі інформаційної діяльності та туризму Луцького інституту розвитку людини Університету «Україна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темою «Вдосконалення професійної підготовки, шляхом поглиблення і розширення професійних знань, набуття досвіду виконання додаткових завдань та обов’язків в межах спеціальності 241 Готельно-ресторанна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справа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Picture 2" descr="D:\!Мої документи\Атестація 2022\Фото\зображення_viber_2022-03-28_15-01-10-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21600"/>
            <a:ext cx="3168352" cy="3582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05979"/>
            <a:ext cx="6419056" cy="857250"/>
          </a:xfrm>
        </p:spPr>
        <p:txBody>
          <a:bodyPr>
            <a:no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Курси підвищення кваліфікації</a:t>
            </a:r>
            <a:endParaRPr lang="uk-UA" sz="4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1200151"/>
            <a:ext cx="8003232" cy="1479611"/>
          </a:xfrm>
        </p:spPr>
        <p:txBody>
          <a:bodyPr>
            <a:norm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Академія цифрового розвитку за напрямом «Ефективні рішення GOOGLE FOR EDUCATION для хмарної взаємодії»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!Мої документи\Атестація 2022\Фото\зображення_viber_2022-03-28_13-19-11-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571750"/>
            <a:ext cx="5112568" cy="257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05978"/>
            <a:ext cx="6768752" cy="961616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Курси підвищення кваліфікації</a:t>
            </a:r>
            <a:endParaRPr lang="uk-UA" sz="5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39552" y="1329612"/>
            <a:ext cx="8352928" cy="1728193"/>
          </a:xfrm>
        </p:spPr>
        <p:txBody>
          <a:bodyPr>
            <a:normAutofit fontScale="700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У Волинському інституті післядипломної педагогічної освіти за напрямом «Створення інклюзивного освітнього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». Найменування програми семінару-практикуму: «Інклюзивна освіта в умовах реформування галузі освіти в Україні»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07507"/>
            <a:ext cx="4176464" cy="22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6" name="Picture 3" descr="D:\!Мої документи\Атестація 2022\Фото\зображення_viber_2022-03-27_15-24-31-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625756"/>
            <a:ext cx="2952328" cy="23017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41480"/>
            <a:ext cx="6624736" cy="756084"/>
          </a:xfrm>
        </p:spPr>
        <p:txBody>
          <a:bodyPr>
            <a:noAutofit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Участь у конференції</a:t>
            </a:r>
            <a:endParaRPr lang="uk-UA" sz="5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55576" y="951571"/>
            <a:ext cx="8136904" cy="1944215"/>
          </a:xfrm>
        </p:spPr>
        <p:txBody>
          <a:bodyPr>
            <a:normAutofit fontScale="70000" lnSpcReduction="20000"/>
          </a:bodyPr>
          <a:lstStyle/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«Сталий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розвиток туризму на засадах партнерства: освіта, наука,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практика»,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темою «Сучасний стан, проблеми та перспективи розвитку Волинської області як осередку туристично-рекреаційної діяльності», Центральна спілка споживчих товариств України Львівський торговельно-економічний університет.</a:t>
            </a:r>
          </a:p>
          <a:p>
            <a:endParaRPr lang="uk-UA" dirty="0"/>
          </a:p>
        </p:txBody>
      </p:sp>
      <p:pic>
        <p:nvPicPr>
          <p:cNvPr id="5" name="Picture 2" descr="D:\!Мої документи\Атестація 2022\Фото\зображення_viber_2022-03-27_15-24-31-933.jpg"/>
          <p:cNvPicPr>
            <a:picLocks noChangeAspect="1" noChangeArrowheads="1"/>
          </p:cNvPicPr>
          <p:nvPr/>
        </p:nvPicPr>
        <p:blipFill>
          <a:blip r:embed="rId4" cstate="print"/>
          <a:srcRect l="6364" t="3554" r="4540" b="4168"/>
          <a:stretch>
            <a:fillRect/>
          </a:stretch>
        </p:blipFill>
        <p:spPr bwMode="auto">
          <a:xfrm>
            <a:off x="5724128" y="2517744"/>
            <a:ext cx="3024336" cy="2247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D:\!Мої документи\Атестація 2022\Фото\зображення_viber_2022-03-28_15-00-35-434.jpg"/>
          <p:cNvPicPr>
            <a:picLocks noChangeAspect="1" noChangeArrowheads="1"/>
          </p:cNvPicPr>
          <p:nvPr/>
        </p:nvPicPr>
        <p:blipFill>
          <a:blip r:embed="rId5" cstate="print"/>
          <a:srcRect l="18267"/>
          <a:stretch>
            <a:fillRect/>
          </a:stretch>
        </p:blipFill>
        <p:spPr bwMode="auto">
          <a:xfrm>
            <a:off x="611560" y="2787774"/>
            <a:ext cx="2736304" cy="2355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!Мої документи\Атестація 2022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41480"/>
            <a:ext cx="6491064" cy="810090"/>
          </a:xfrm>
        </p:spPr>
        <p:txBody>
          <a:bodyPr>
            <a:normAutofit fontScale="90000"/>
          </a:bodyPr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Участь у конференції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3568" y="1005577"/>
            <a:ext cx="8064896" cy="2106234"/>
          </a:xfrm>
        </p:spPr>
        <p:txBody>
          <a:bodyPr>
            <a:normAutofit fontScale="77500" lnSpcReduction="20000"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«Інтенсифікація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навчального процесу на основі впровадження сучасних методів навчання передових новітніх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технологій»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з темою тез «Формування фахових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спеціалістів засобами інформаційно-комунікаційними технологіями студентів заочного відділення», Технічний фаховий коледж Луцького національного технічного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14338" name="Picture 2" descr="D:\!Мої документи\Атестація 2022\Сертифікати\Сертифікати_Ляшук_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070137"/>
            <a:ext cx="4536504" cy="207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4463</TotalTime>
  <Words>721</Words>
  <Application>Microsoft Office PowerPoint</Application>
  <PresentationFormat>Экран (16:9)</PresentationFormat>
  <Paragraphs>76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Луцький кооперативний фаховий коледж Львівського торговельно-економічного університету </vt:lpstr>
      <vt:lpstr>Загальні відомості</vt:lpstr>
      <vt:lpstr>Освіта</vt:lpstr>
      <vt:lpstr>Презентация PowerPoint</vt:lpstr>
      <vt:lpstr>Підвищення  кваліфікації</vt:lpstr>
      <vt:lpstr>Курси підвищення кваліфікації</vt:lpstr>
      <vt:lpstr>Курси підвищення кваліфікації</vt:lpstr>
      <vt:lpstr>Участь у конференції</vt:lpstr>
      <vt:lpstr>Участь у конференції</vt:lpstr>
      <vt:lpstr>Участь у конференції</vt:lpstr>
      <vt:lpstr>Участь у:</vt:lpstr>
      <vt:lpstr>Науковий керівник</vt:lpstr>
      <vt:lpstr>Викладач дисциплін</vt:lpstr>
      <vt:lpstr>Розроблено та видано НМЦ “Укоопосвіта”</vt:lpstr>
      <vt:lpstr>Методична розробка</vt:lpstr>
      <vt:lpstr>Рецензування</vt:lpstr>
      <vt:lpstr>Відзнаки</vt:lpstr>
      <vt:lpstr>Куратор</vt:lpstr>
      <vt:lpstr>Заходи</vt:lpstr>
      <vt:lpstr>Заходи</vt:lpstr>
      <vt:lpstr>Як жити у світі, в якому є ВІЛ/СНІД?</vt:lpstr>
      <vt:lpstr>Бурштинова осінь</vt:lpstr>
      <vt:lpstr>Конкурси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Луцький кооперативний фаховий коледж Львівського торговельно-економічного університету </dc:title>
  <dc:creator>User</dc:creator>
  <cp:lastModifiedBy>User</cp:lastModifiedBy>
  <cp:revision>28</cp:revision>
  <dcterms:created xsi:type="dcterms:W3CDTF">2022-03-25T09:34:14Z</dcterms:created>
  <dcterms:modified xsi:type="dcterms:W3CDTF">2022-03-30T13:41:10Z</dcterms:modified>
</cp:coreProperties>
</file>